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4.png" ContentType="image/png"/>
  <Override PartName="/ppt/media/image5.png" ContentType="image/png"/>
  <Override PartName="/ppt/media/image37.png" ContentType="image/png"/>
  <Override PartName="/ppt/media/image12.png" ContentType="image/png"/>
  <Override PartName="/ppt/media/image9.png" ContentType="image/png"/>
  <Override PartName="/ppt/media/image20.png" ContentType="image/png"/>
  <Override PartName="/ppt/media/image18.png" ContentType="image/png"/>
  <Override PartName="/ppt/media/image13.png" ContentType="image/png"/>
  <Override PartName="/ppt/media/image36.png" ContentType="image/png"/>
  <Override PartName="/ppt/media/image4.png" ContentType="image/png"/>
  <Override PartName="/ppt/media/image31.png" ContentType="image/png"/>
  <Override PartName="/ppt/media/image32.png" ContentType="image/png"/>
  <Override PartName="/ppt/media/image40.png" ContentType="image/png"/>
  <Override PartName="/ppt/media/image41.png" ContentType="image/png"/>
  <Override PartName="/ppt/media/image30.png" ContentType="image/png"/>
  <Override PartName="/ppt/media/image42.png" ContentType="image/png"/>
  <Override PartName="/ppt/media/image3.png" ContentType="image/png"/>
  <Override PartName="/ppt/media/image35.png" ContentType="image/png"/>
  <Override PartName="/ppt/media/image8.png" ContentType="image/png"/>
  <Override PartName="/ppt/media/image17.png" ContentType="image/png"/>
  <Override PartName="/ppt/media/image11.png" ContentType="image/png"/>
  <Override PartName="/ppt/media/image2.png" ContentType="image/png"/>
  <Override PartName="/ppt/media/image34.png" ContentType="image/png"/>
  <Override PartName="/ppt/media/image39.png" ContentType="image/png"/>
  <Override PartName="/ppt/media/image7.png" ContentType="image/png"/>
  <Override PartName="/ppt/media/image16.png" ContentType="image/png"/>
  <Override PartName="/ppt/media/image10.png" ContentType="image/png"/>
  <Override PartName="/ppt/media/image1.png" ContentType="image/png"/>
  <Override PartName="/ppt/media/image33.png" ContentType="image/png"/>
  <Override PartName="/ppt/media/image38.png" ContentType="image/png"/>
  <Override PartName="/ppt/media/image6.png" ContentType="image/png"/>
  <Override PartName="/ppt/media/image15.png" ContentType="image/png"/>
  <Override PartName="/ppt/slides/_rels/slide7.xml.rels" ContentType="application/vnd.openxmlformats-package.relationships+xml"/>
  <Override PartName="/ppt/slides/_rels/slide24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2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31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6.xml.rels" ContentType="application/vnd.openxmlformats-package.relationships+xml"/>
  <Override PartName="/ppt/slides/_rels/slide23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1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25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22.xml" ContentType="application/vnd.openxmlformats-officedocument.presentationml.slide+xml"/>
  <Override PartName="/ppt/slides/slide34.xml" ContentType="application/vnd.openxmlformats-officedocument.presentationml.slide+xml"/>
  <Override PartName="/ppt/slides/slide23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35.xml" ContentType="application/vnd.openxmlformats-officedocument.presentationml.slide+xml"/>
  <Override PartName="/ppt/slides/slide24.xml" ContentType="application/vnd.openxmlformats-officedocument.presentationml.slide+xml"/>
  <Override PartName="/ppt/slides/slide36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notesSlides/_rels/notesSlide22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0.xml.rels" ContentType="application/vnd.openxmlformats-package.relationships+xml"/>
  <Override PartName="/ppt/notesSlides/notesSlide2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2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FD1AE1FB-9117-4E8A-B379-08ECEBEC4A2D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CustomShape 77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CustomShape 32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CustomShape 87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CustomShape 50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CustomShape 56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CustomShape 62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CustomShape 70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CustomShape 89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CustomShape 95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39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CustomShape 44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CustomShape 88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35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CustomShape 3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40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CustomShape 107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40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CustomShape 125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CustomShape 119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41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CustomShape 131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CustomShape 137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41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CustomShape 149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42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CustomShape 101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CustomShape 141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42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CustomShape 152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43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CustomShape 161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CustomShape 3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CustomShape 227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CustomShape 112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44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CustomShape 184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44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CustomShape 164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44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CustomShape 170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44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CustomShape 176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45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CustomShape 182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CustomShape 5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CustomShape 82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CustomShape 14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CustomShape 24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CustomShape 38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000"/>
          </a:xfrm>
          <a:prstGeom prst="rect">
            <a:avLst/>
          </a:prstGeom>
          <a:ln w="0">
            <a:noFill/>
          </a:ln>
        </p:spPr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CustomShape 26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150000"/>
            <a:ext cx="9712800" cy="125280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0" y="180000"/>
            <a:ext cx="9712800" cy="12528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" name="CustomShape 2"/>
          <p:cNvSpPr/>
          <p:nvPr/>
        </p:nvSpPr>
        <p:spPr>
          <a:xfrm>
            <a:off x="7560000" y="6840000"/>
            <a:ext cx="2512800" cy="5328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" name="CustomShape 3"/>
          <p:cNvSpPr/>
          <p:nvPr/>
        </p:nvSpPr>
        <p:spPr>
          <a:xfrm>
            <a:off x="900000" y="6840000"/>
            <a:ext cx="6472800" cy="5328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" name="CustomShape 4"/>
          <p:cNvSpPr/>
          <p:nvPr/>
        </p:nvSpPr>
        <p:spPr>
          <a:xfrm>
            <a:off x="180000" y="6840000"/>
            <a:ext cx="532800" cy="5328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stomShape 1"/>
          <p:cNvSpPr/>
          <p:nvPr/>
        </p:nvSpPr>
        <p:spPr>
          <a:xfrm>
            <a:off x="0" y="180000"/>
            <a:ext cx="9712800" cy="12528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" name="CustomShape 2"/>
          <p:cNvSpPr/>
          <p:nvPr/>
        </p:nvSpPr>
        <p:spPr>
          <a:xfrm>
            <a:off x="7560000" y="6840000"/>
            <a:ext cx="2512800" cy="5328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3" name="CustomShape 3"/>
          <p:cNvSpPr/>
          <p:nvPr/>
        </p:nvSpPr>
        <p:spPr>
          <a:xfrm>
            <a:off x="900000" y="6840000"/>
            <a:ext cx="6472800" cy="5328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" name="CustomShape 4"/>
          <p:cNvSpPr/>
          <p:nvPr/>
        </p:nvSpPr>
        <p:spPr>
          <a:xfrm>
            <a:off x="180000" y="6840000"/>
            <a:ext cx="532800" cy="5328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stomShape 1"/>
          <p:cNvSpPr/>
          <p:nvPr/>
        </p:nvSpPr>
        <p:spPr>
          <a:xfrm>
            <a:off x="0" y="3150000"/>
            <a:ext cx="9712800" cy="125280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ustomShape 1"/>
          <p:cNvSpPr/>
          <p:nvPr/>
        </p:nvSpPr>
        <p:spPr>
          <a:xfrm>
            <a:off x="0" y="180000"/>
            <a:ext cx="9712800" cy="12528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1" name="CustomShape 2"/>
          <p:cNvSpPr/>
          <p:nvPr/>
        </p:nvSpPr>
        <p:spPr>
          <a:xfrm>
            <a:off x="7560000" y="6840000"/>
            <a:ext cx="2512800" cy="5328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2" name="CustomShape 3"/>
          <p:cNvSpPr/>
          <p:nvPr/>
        </p:nvSpPr>
        <p:spPr>
          <a:xfrm>
            <a:off x="900000" y="6840000"/>
            <a:ext cx="6472800" cy="5328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3" name="CustomShape 4"/>
          <p:cNvSpPr/>
          <p:nvPr/>
        </p:nvSpPr>
        <p:spPr>
          <a:xfrm>
            <a:off x="180000" y="6840000"/>
            <a:ext cx="532800" cy="5328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stomShape 1"/>
          <p:cNvSpPr/>
          <p:nvPr/>
        </p:nvSpPr>
        <p:spPr>
          <a:xfrm>
            <a:off x="0" y="3150000"/>
            <a:ext cx="9712800" cy="125280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gustavo.hochuli@pucpr.br" TargetMode="External"/><Relationship Id="rId2" Type="http://schemas.openxmlformats.org/officeDocument/2006/relationships/hyperlink" Target="mailto:aghochuli@ppgia.pucpr.br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8.png"/><Relationship Id="rId5" Type="http://schemas.openxmlformats.org/officeDocument/2006/relationships/image" Target="../media/image20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5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39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3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ustomShape 75"/>
          <p:cNvSpPr/>
          <p:nvPr/>
        </p:nvSpPr>
        <p:spPr>
          <a:xfrm>
            <a:off x="360000" y="333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Lecture 08 – Image Detection and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Segmentation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CustomShape 76"/>
          <p:cNvSpPr/>
          <p:nvPr/>
        </p:nvSpPr>
        <p:spPr>
          <a:xfrm>
            <a:off x="540000" y="4680000"/>
            <a:ext cx="9172800" cy="251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gustavo.hochuli@pucpr.br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2"/>
              </a:rPr>
              <a:t>aghochuli@ppgia.pucpr.br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27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CustomShape 28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CustomShape 29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CustomShape 30"/>
          <p:cNvSpPr/>
          <p:nvPr/>
        </p:nvSpPr>
        <p:spPr>
          <a:xfrm>
            <a:off x="360000" y="18277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Text Box 6"/>
          <p:cNvSpPr/>
          <p:nvPr/>
        </p:nvSpPr>
        <p:spPr>
          <a:xfrm>
            <a:off x="360000" y="1647720"/>
            <a:ext cx="8314920" cy="45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6475680" y="1087920"/>
            <a:ext cx="3236760" cy="1248840"/>
          </a:xfrm>
          <a:prstGeom prst="rect">
            <a:avLst/>
          </a:prstGeom>
          <a:ln w="0">
            <a:noFill/>
          </a:ln>
        </p:spPr>
      </p:pic>
      <p:sp>
        <p:nvSpPr>
          <p:cNvPr id="109" name=""/>
          <p:cNvSpPr/>
          <p:nvPr/>
        </p:nvSpPr>
        <p:spPr>
          <a:xfrm>
            <a:off x="7560000" y="1087920"/>
            <a:ext cx="972720" cy="124884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0" name="CustomShape 31"/>
          <p:cNvSpPr/>
          <p:nvPr/>
        </p:nvSpPr>
        <p:spPr>
          <a:xfrm>
            <a:off x="360000" y="18295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You Look Once (YoLo - 2015 - now)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Joseph Redmon / Ross Girshick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Fast End-to-End Architecture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2"/>
          <a:stretch/>
        </p:blipFill>
        <p:spPr>
          <a:xfrm>
            <a:off x="698760" y="3552480"/>
            <a:ext cx="9018000" cy="3304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83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Segmentation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CustomShape 84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CustomShape 85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CustomShape 86"/>
          <p:cNvSpPr/>
          <p:nvPr/>
        </p:nvSpPr>
        <p:spPr>
          <a:xfrm>
            <a:off x="360000" y="18277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Text Box 15"/>
          <p:cNvSpPr/>
          <p:nvPr/>
        </p:nvSpPr>
        <p:spPr>
          <a:xfrm>
            <a:off x="360000" y="1647720"/>
            <a:ext cx="8314920" cy="45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795240" y="2340000"/>
            <a:ext cx="8381520" cy="3236760"/>
          </a:xfrm>
          <a:prstGeom prst="rect">
            <a:avLst/>
          </a:prstGeom>
          <a:ln w="0">
            <a:noFill/>
          </a:ln>
        </p:spPr>
      </p:pic>
      <p:sp>
        <p:nvSpPr>
          <p:cNvPr id="118" name=""/>
          <p:cNvSpPr/>
          <p:nvPr/>
        </p:nvSpPr>
        <p:spPr>
          <a:xfrm>
            <a:off x="6305040" y="2348640"/>
            <a:ext cx="2871720" cy="322812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45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Segmentation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CustomShape 46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CustomShape 47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CustomShape 48"/>
          <p:cNvSpPr/>
          <p:nvPr/>
        </p:nvSpPr>
        <p:spPr>
          <a:xfrm>
            <a:off x="360000" y="18277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Text Box 9"/>
          <p:cNvSpPr/>
          <p:nvPr/>
        </p:nvSpPr>
        <p:spPr>
          <a:xfrm>
            <a:off x="360000" y="1647720"/>
            <a:ext cx="8314920" cy="45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6660000" y="1267920"/>
            <a:ext cx="3236760" cy="1248840"/>
          </a:xfrm>
          <a:prstGeom prst="rect">
            <a:avLst/>
          </a:prstGeom>
          <a:ln w="0">
            <a:noFill/>
          </a:ln>
        </p:spPr>
      </p:pic>
      <p:sp>
        <p:nvSpPr>
          <p:cNvPr id="125" name=""/>
          <p:cNvSpPr/>
          <p:nvPr/>
        </p:nvSpPr>
        <p:spPr>
          <a:xfrm>
            <a:off x="8820000" y="1267920"/>
            <a:ext cx="1072440" cy="124884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6" name="CustomShape 49"/>
          <p:cNvSpPr/>
          <p:nvPr/>
        </p:nvSpPr>
        <p:spPr>
          <a:xfrm>
            <a:off x="360000" y="18295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Classification at pixel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2"/>
          <a:stretch/>
        </p:blipFill>
        <p:spPr>
          <a:xfrm>
            <a:off x="620640" y="3058920"/>
            <a:ext cx="3696120" cy="2877840"/>
          </a:xfrm>
          <a:prstGeom prst="rect">
            <a:avLst/>
          </a:prstGeom>
          <a:ln w="0">
            <a:noFill/>
          </a:ln>
        </p:spPr>
      </p:pic>
      <p:pic>
        <p:nvPicPr>
          <p:cNvPr id="128" name="" descr=""/>
          <p:cNvPicPr/>
          <p:nvPr/>
        </p:nvPicPr>
        <p:blipFill>
          <a:blip r:embed="rId3"/>
          <a:stretch/>
        </p:blipFill>
        <p:spPr>
          <a:xfrm>
            <a:off x="4549680" y="3045600"/>
            <a:ext cx="4987080" cy="2891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51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Segmentation – Mask RCNN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CustomShape 52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CustomShape 53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CustomShape 54"/>
          <p:cNvSpPr/>
          <p:nvPr/>
        </p:nvSpPr>
        <p:spPr>
          <a:xfrm>
            <a:off x="360000" y="18277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Text Box 10"/>
          <p:cNvSpPr/>
          <p:nvPr/>
        </p:nvSpPr>
        <p:spPr>
          <a:xfrm>
            <a:off x="360000" y="1647720"/>
            <a:ext cx="8314920" cy="45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6660360" y="1267920"/>
            <a:ext cx="3236760" cy="1248840"/>
          </a:xfrm>
          <a:prstGeom prst="rect">
            <a:avLst/>
          </a:prstGeom>
          <a:ln w="0">
            <a:noFill/>
          </a:ln>
        </p:spPr>
      </p:pic>
      <p:sp>
        <p:nvSpPr>
          <p:cNvPr id="135" name=""/>
          <p:cNvSpPr/>
          <p:nvPr/>
        </p:nvSpPr>
        <p:spPr>
          <a:xfrm>
            <a:off x="8820000" y="1267920"/>
            <a:ext cx="1072440" cy="124884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6" name="CustomShape 55"/>
          <p:cNvSpPr/>
          <p:nvPr/>
        </p:nvSpPr>
        <p:spPr>
          <a:xfrm>
            <a:off x="360360" y="18295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Faster R-CNN with Binary Mask (2017)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7" name="" descr=""/>
          <p:cNvPicPr/>
          <p:nvPr/>
        </p:nvPicPr>
        <p:blipFill>
          <a:blip r:embed="rId2"/>
          <a:stretch/>
        </p:blipFill>
        <p:spPr>
          <a:xfrm>
            <a:off x="1186560" y="2278440"/>
            <a:ext cx="7810200" cy="4378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57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Segmentation - UNET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CustomShape 58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CustomShape 59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CustomShape 60"/>
          <p:cNvSpPr/>
          <p:nvPr/>
        </p:nvSpPr>
        <p:spPr>
          <a:xfrm>
            <a:off x="360000" y="18277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Text Box 11"/>
          <p:cNvSpPr/>
          <p:nvPr/>
        </p:nvSpPr>
        <p:spPr>
          <a:xfrm>
            <a:off x="360000" y="1647720"/>
            <a:ext cx="8314920" cy="45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CustomShape 61"/>
          <p:cNvSpPr/>
          <p:nvPr/>
        </p:nvSpPr>
        <p:spPr>
          <a:xfrm>
            <a:off x="360000" y="18295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U-Net (Encoder and Decoder)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1800000" y="2471760"/>
            <a:ext cx="6597360" cy="4182120"/>
          </a:xfrm>
          <a:prstGeom prst="rect">
            <a:avLst/>
          </a:prstGeom>
          <a:ln w="0">
            <a:noFill/>
          </a:ln>
        </p:spPr>
      </p:pic>
      <p:sp>
        <p:nvSpPr>
          <p:cNvPr id="145" name=""/>
          <p:cNvSpPr/>
          <p:nvPr/>
        </p:nvSpPr>
        <p:spPr>
          <a:xfrm>
            <a:off x="1620000" y="2340000"/>
            <a:ext cx="3417120" cy="4313880"/>
          </a:xfrm>
          <a:prstGeom prst="rect">
            <a:avLst/>
          </a:prstGeom>
          <a:solidFill>
            <a:srgbClr val="ff0000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6" name=""/>
          <p:cNvSpPr/>
          <p:nvPr/>
        </p:nvSpPr>
        <p:spPr>
          <a:xfrm>
            <a:off x="5040000" y="2340000"/>
            <a:ext cx="3417120" cy="4313880"/>
          </a:xfrm>
          <a:prstGeom prst="rect">
            <a:avLst/>
          </a:prstGeom>
          <a:solidFill>
            <a:srgbClr val="2a6099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7" name=""/>
          <p:cNvSpPr/>
          <p:nvPr/>
        </p:nvSpPr>
        <p:spPr>
          <a:xfrm>
            <a:off x="1260000" y="4500000"/>
            <a:ext cx="897120" cy="177120"/>
          </a:xfrm>
          <a:prstGeom prst="rect">
            <a:avLst/>
          </a:prstGeom>
          <a:solidFill>
            <a:srgbClr val="ff0000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88560" bIns="8856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DejaVu Sans"/>
              </a:rPr>
              <a:t>Encoder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8" name=""/>
          <p:cNvSpPr/>
          <p:nvPr/>
        </p:nvSpPr>
        <p:spPr>
          <a:xfrm>
            <a:off x="7920000" y="4500000"/>
            <a:ext cx="897120" cy="177120"/>
          </a:xfrm>
          <a:prstGeom prst="rect">
            <a:avLst/>
          </a:prstGeom>
          <a:solidFill>
            <a:srgbClr val="2a6099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88560" bIns="8856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DejaVu Sans"/>
              </a:rPr>
              <a:t>Decoder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2"/>
          <a:stretch/>
        </p:blipFill>
        <p:spPr>
          <a:xfrm>
            <a:off x="6660720" y="1267920"/>
            <a:ext cx="3236760" cy="1248840"/>
          </a:xfrm>
          <a:prstGeom prst="rect">
            <a:avLst/>
          </a:prstGeom>
          <a:ln w="0">
            <a:noFill/>
          </a:ln>
        </p:spPr>
      </p:pic>
      <p:sp>
        <p:nvSpPr>
          <p:cNvPr id="150" name=""/>
          <p:cNvSpPr/>
          <p:nvPr/>
        </p:nvSpPr>
        <p:spPr>
          <a:xfrm>
            <a:off x="8820360" y="1267920"/>
            <a:ext cx="1072440" cy="124884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68"/>
          <p:cNvSpPr/>
          <p:nvPr/>
        </p:nvSpPr>
        <p:spPr>
          <a:xfrm>
            <a:off x="360000" y="333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YoLo – You Look Once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69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CustomShape 71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CustomShape 72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CustomShape 73"/>
          <p:cNvSpPr/>
          <p:nvPr/>
        </p:nvSpPr>
        <p:spPr>
          <a:xfrm>
            <a:off x="360000" y="18277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Text Box 13"/>
          <p:cNvSpPr/>
          <p:nvPr/>
        </p:nvSpPr>
        <p:spPr>
          <a:xfrm>
            <a:off x="360000" y="1647720"/>
            <a:ext cx="8314920" cy="45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7" name="" descr=""/>
          <p:cNvPicPr/>
          <p:nvPr/>
        </p:nvPicPr>
        <p:blipFill>
          <a:blip r:embed="rId1"/>
          <a:stretch/>
        </p:blipFill>
        <p:spPr>
          <a:xfrm>
            <a:off x="6475680" y="1087920"/>
            <a:ext cx="3236760" cy="1248840"/>
          </a:xfrm>
          <a:prstGeom prst="rect">
            <a:avLst/>
          </a:prstGeom>
          <a:ln w="0">
            <a:noFill/>
          </a:ln>
        </p:spPr>
      </p:pic>
      <p:sp>
        <p:nvSpPr>
          <p:cNvPr id="158" name=""/>
          <p:cNvSpPr/>
          <p:nvPr/>
        </p:nvSpPr>
        <p:spPr>
          <a:xfrm>
            <a:off x="7560000" y="1087920"/>
            <a:ext cx="972720" cy="124884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9" name="CustomShape 74"/>
          <p:cNvSpPr/>
          <p:nvPr/>
        </p:nvSpPr>
        <p:spPr>
          <a:xfrm>
            <a:off x="360000" y="18295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You Look Once (YoLo - 2015 - now)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The input image  passes through convolutional backbone (e.g., Darknet)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The output is a feature map of lower spatial resolution (e.g for instance, 80×80, 20x20 )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The split is applied on the latent (feature map), not the raw input. Each feature cell corresponds to a specific spatial region (receptive field) of the input image.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2"/>
          <a:stretch/>
        </p:blipFill>
        <p:spPr>
          <a:xfrm>
            <a:off x="1600200" y="3886200"/>
            <a:ext cx="7483680" cy="2742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90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CustomShape 91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CustomShape 92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CustomShape 93"/>
          <p:cNvSpPr/>
          <p:nvPr/>
        </p:nvSpPr>
        <p:spPr>
          <a:xfrm>
            <a:off x="360000" y="18277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Text Box 16"/>
          <p:cNvSpPr/>
          <p:nvPr/>
        </p:nvSpPr>
        <p:spPr>
          <a:xfrm>
            <a:off x="360000" y="1647720"/>
            <a:ext cx="8314920" cy="45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1564200" y="2559600"/>
            <a:ext cx="6592320" cy="4283640"/>
          </a:xfrm>
          <a:prstGeom prst="rect">
            <a:avLst/>
          </a:prstGeom>
          <a:ln w="0">
            <a:noFill/>
          </a:ln>
        </p:spPr>
      </p:pic>
      <p:sp>
        <p:nvSpPr>
          <p:cNvPr id="167" name="CustomShape 94"/>
          <p:cNvSpPr/>
          <p:nvPr/>
        </p:nvSpPr>
        <p:spPr>
          <a:xfrm>
            <a:off x="360000" y="18295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Regression is the key!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Bounding boxes are treated as continuous variablesin normalized image coordinates.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(x,y,w,h)=(0.25,0.40,0.20,0.10)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2"/>
          <a:stretch/>
        </p:blipFill>
        <p:spPr>
          <a:xfrm>
            <a:off x="5486400" y="336600"/>
            <a:ext cx="4208760" cy="1541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39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CustomShape 40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CustomShape 41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CustomShape 42"/>
          <p:cNvSpPr/>
          <p:nvPr/>
        </p:nvSpPr>
        <p:spPr>
          <a:xfrm>
            <a:off x="360000" y="18277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Text Box 8"/>
          <p:cNvSpPr/>
          <p:nvPr/>
        </p:nvSpPr>
        <p:spPr>
          <a:xfrm>
            <a:off x="360000" y="1647720"/>
            <a:ext cx="8314920" cy="45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CustomShape 43"/>
          <p:cNvSpPr/>
          <p:nvPr/>
        </p:nvSpPr>
        <p:spPr>
          <a:xfrm>
            <a:off x="360000" y="18295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Each cell predicts  bounding boxes and confidences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P(object): [0,1]  quantifies the confidence that any object occupies this box (not background)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5" name="" descr=""/>
          <p:cNvPicPr/>
          <p:nvPr/>
        </p:nvPicPr>
        <p:blipFill>
          <a:blip r:embed="rId1"/>
          <a:stretch/>
        </p:blipFill>
        <p:spPr>
          <a:xfrm>
            <a:off x="1850400" y="3212640"/>
            <a:ext cx="2935080" cy="2972520"/>
          </a:xfrm>
          <a:prstGeom prst="rect">
            <a:avLst/>
          </a:prstGeom>
          <a:ln w="36720">
            <a:noFill/>
          </a:ln>
        </p:spPr>
      </p:pic>
      <p:pic>
        <p:nvPicPr>
          <p:cNvPr id="176" name="" descr=""/>
          <p:cNvPicPr/>
          <p:nvPr/>
        </p:nvPicPr>
        <p:blipFill>
          <a:blip r:embed="rId2"/>
          <a:stretch/>
        </p:blipFill>
        <p:spPr>
          <a:xfrm>
            <a:off x="5750640" y="3224880"/>
            <a:ext cx="2935080" cy="2972520"/>
          </a:xfrm>
          <a:prstGeom prst="rect">
            <a:avLst/>
          </a:prstGeom>
          <a:ln w="36720">
            <a:noFill/>
          </a:ln>
        </p:spPr>
      </p:pic>
      <p:pic>
        <p:nvPicPr>
          <p:cNvPr id="177" name="" descr=""/>
          <p:cNvPicPr/>
          <p:nvPr/>
        </p:nvPicPr>
        <p:blipFill>
          <a:blip r:embed="rId3"/>
          <a:stretch/>
        </p:blipFill>
        <p:spPr>
          <a:xfrm>
            <a:off x="5486400" y="336600"/>
            <a:ext cx="4208760" cy="1541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63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CustomShape 64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CustomShape 65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CustomShape 66"/>
          <p:cNvSpPr/>
          <p:nvPr/>
        </p:nvSpPr>
        <p:spPr>
          <a:xfrm>
            <a:off x="360000" y="18277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Text Box 12"/>
          <p:cNvSpPr/>
          <p:nvPr/>
        </p:nvSpPr>
        <p:spPr>
          <a:xfrm>
            <a:off x="360000" y="1647720"/>
            <a:ext cx="8314920" cy="45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CustomShape 67"/>
          <p:cNvSpPr/>
          <p:nvPr/>
        </p:nvSpPr>
        <p:spPr>
          <a:xfrm>
            <a:off x="360000" y="18295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Each cell predicts  bounding boxes and confidences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P(object): [0,1]  quantifies the confidence that any object occupies this box (not background)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1"/>
          <a:stretch/>
        </p:blipFill>
        <p:spPr>
          <a:xfrm>
            <a:off x="5486400" y="336600"/>
            <a:ext cx="4208760" cy="1541880"/>
          </a:xfrm>
          <a:prstGeom prst="rect">
            <a:avLst/>
          </a:prstGeom>
          <a:ln w="0">
            <a:noFill/>
          </a:ln>
        </p:spPr>
      </p:pic>
      <p:pic>
        <p:nvPicPr>
          <p:cNvPr id="185" name="" descr=""/>
          <p:cNvPicPr/>
          <p:nvPr/>
        </p:nvPicPr>
        <p:blipFill>
          <a:blip r:embed="rId2"/>
          <a:stretch/>
        </p:blipFill>
        <p:spPr>
          <a:xfrm>
            <a:off x="1528200" y="3285000"/>
            <a:ext cx="3050640" cy="2970720"/>
          </a:xfrm>
          <a:prstGeom prst="rect">
            <a:avLst/>
          </a:prstGeom>
          <a:ln w="36720">
            <a:noFill/>
          </a:ln>
        </p:spPr>
      </p:pic>
      <p:pic>
        <p:nvPicPr>
          <p:cNvPr id="186" name="" descr=""/>
          <p:cNvPicPr/>
          <p:nvPr/>
        </p:nvPicPr>
        <p:blipFill>
          <a:blip r:embed="rId3"/>
          <a:stretch/>
        </p:blipFill>
        <p:spPr>
          <a:xfrm>
            <a:off x="5611680" y="3369240"/>
            <a:ext cx="3038040" cy="295848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1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Topics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CustomShape 2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CustomShape 3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CustomShape 4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Review of Lecture 10 – CNN Applications and Tricks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Classification vs Segmentation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Classification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Object Detection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Segmentation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Practice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" name="Picture 1" descr=""/>
          <p:cNvPicPr/>
          <p:nvPr/>
        </p:nvPicPr>
        <p:blipFill>
          <a:blip r:embed="rId1"/>
          <a:stretch/>
        </p:blipFill>
        <p:spPr>
          <a:xfrm>
            <a:off x="2932920" y="3657960"/>
            <a:ext cx="5752800" cy="2741760"/>
          </a:xfrm>
          <a:prstGeom prst="rect">
            <a:avLst/>
          </a:prstGeom>
          <a:ln w="0">
            <a:noFill/>
          </a:ln>
        </p:spPr>
      </p:pic>
      <p:sp>
        <p:nvSpPr>
          <p:cNvPr id="42" name="Oval 2"/>
          <p:cNvSpPr/>
          <p:nvPr/>
        </p:nvSpPr>
        <p:spPr>
          <a:xfrm>
            <a:off x="3034800" y="6062040"/>
            <a:ext cx="255240" cy="217800"/>
          </a:xfrm>
          <a:prstGeom prst="ellipse">
            <a:avLst/>
          </a:prstGeom>
          <a:solidFill>
            <a:srgbClr val="00b05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43" name="Oval 3"/>
          <p:cNvSpPr/>
          <p:nvPr/>
        </p:nvSpPr>
        <p:spPr>
          <a:xfrm>
            <a:off x="3399840" y="6069960"/>
            <a:ext cx="254880" cy="218160"/>
          </a:xfrm>
          <a:prstGeom prst="ellipse">
            <a:avLst/>
          </a:prstGeom>
          <a:solidFill>
            <a:srgbClr val="00b05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44" name="Oval 4"/>
          <p:cNvSpPr/>
          <p:nvPr/>
        </p:nvSpPr>
        <p:spPr>
          <a:xfrm>
            <a:off x="3819240" y="6062040"/>
            <a:ext cx="255240" cy="217800"/>
          </a:xfrm>
          <a:prstGeom prst="ellipse">
            <a:avLst/>
          </a:prstGeom>
          <a:solidFill>
            <a:srgbClr val="00b05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45" name="Oval 5"/>
          <p:cNvSpPr/>
          <p:nvPr/>
        </p:nvSpPr>
        <p:spPr>
          <a:xfrm>
            <a:off x="4184280" y="6062040"/>
            <a:ext cx="255240" cy="217800"/>
          </a:xfrm>
          <a:prstGeom prst="ellipse">
            <a:avLst/>
          </a:prstGeom>
          <a:solidFill>
            <a:srgbClr val="00b05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46" name="Oval 6"/>
          <p:cNvSpPr/>
          <p:nvPr/>
        </p:nvSpPr>
        <p:spPr>
          <a:xfrm>
            <a:off x="4969800" y="6069960"/>
            <a:ext cx="255240" cy="218160"/>
          </a:xfrm>
          <a:prstGeom prst="ellipse">
            <a:avLst/>
          </a:prstGeom>
          <a:solidFill>
            <a:srgbClr val="00b05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02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CustomShape 103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CustomShape 104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CustomShape 105"/>
          <p:cNvSpPr/>
          <p:nvPr/>
        </p:nvSpPr>
        <p:spPr>
          <a:xfrm>
            <a:off x="360000" y="18277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Text Box 18"/>
          <p:cNvSpPr/>
          <p:nvPr/>
        </p:nvSpPr>
        <p:spPr>
          <a:xfrm>
            <a:off x="360000" y="1647720"/>
            <a:ext cx="8314920" cy="45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CustomShape 106"/>
          <p:cNvSpPr/>
          <p:nvPr/>
        </p:nvSpPr>
        <p:spPr>
          <a:xfrm>
            <a:off x="360000" y="18295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Class</a:t>
            </a: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Prob = P(class) =&gt; P(car) = 0.8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Conditionated Prob: e.g P(class | object) =&gt; P(car) = 0.9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Confidence: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P(Object) * P (Car | Object)   = 0.72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1"/>
          <a:stretch/>
        </p:blipFill>
        <p:spPr>
          <a:xfrm>
            <a:off x="597600" y="3942720"/>
            <a:ext cx="2468520" cy="2310840"/>
          </a:xfrm>
          <a:prstGeom prst="rect">
            <a:avLst/>
          </a:prstGeom>
          <a:ln w="36720">
            <a:noFill/>
          </a:ln>
        </p:spPr>
      </p:pic>
      <p:pic>
        <p:nvPicPr>
          <p:cNvPr id="194" name="" descr=""/>
          <p:cNvPicPr/>
          <p:nvPr/>
        </p:nvPicPr>
        <p:blipFill>
          <a:blip r:embed="rId2"/>
          <a:stretch/>
        </p:blipFill>
        <p:spPr>
          <a:xfrm>
            <a:off x="6885360" y="3886200"/>
            <a:ext cx="2486160" cy="2327040"/>
          </a:xfrm>
          <a:prstGeom prst="rect">
            <a:avLst/>
          </a:prstGeom>
          <a:ln w="36720">
            <a:noFill/>
          </a:ln>
        </p:spPr>
      </p:pic>
      <p:pic>
        <p:nvPicPr>
          <p:cNvPr id="195" name="" descr=""/>
          <p:cNvPicPr/>
          <p:nvPr/>
        </p:nvPicPr>
        <p:blipFill>
          <a:blip r:embed="rId3"/>
          <a:stretch/>
        </p:blipFill>
        <p:spPr>
          <a:xfrm>
            <a:off x="3194280" y="3894840"/>
            <a:ext cx="3580560" cy="2293200"/>
          </a:xfrm>
          <a:prstGeom prst="rect">
            <a:avLst/>
          </a:prstGeom>
          <a:ln w="36720">
            <a:noFill/>
          </a:ln>
        </p:spPr>
      </p:pic>
      <p:pic>
        <p:nvPicPr>
          <p:cNvPr id="196" name="" descr=""/>
          <p:cNvPicPr/>
          <p:nvPr/>
        </p:nvPicPr>
        <p:blipFill>
          <a:blip r:embed="rId4"/>
          <a:stretch/>
        </p:blipFill>
        <p:spPr>
          <a:xfrm>
            <a:off x="5486400" y="336600"/>
            <a:ext cx="4208760" cy="1541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20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CustomShape 121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CustomShape 122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CustomShape 123"/>
          <p:cNvSpPr/>
          <p:nvPr/>
        </p:nvSpPr>
        <p:spPr>
          <a:xfrm>
            <a:off x="360000" y="18277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Text Box 21"/>
          <p:cNvSpPr/>
          <p:nvPr/>
        </p:nvSpPr>
        <p:spPr>
          <a:xfrm>
            <a:off x="360000" y="1647720"/>
            <a:ext cx="8314920" cy="45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CustomShape 124"/>
          <p:cNvSpPr/>
          <p:nvPr/>
        </p:nvSpPr>
        <p:spPr>
          <a:xfrm>
            <a:off x="360000" y="18295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Each cell predicts: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Bounding Boxes: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4 Coordinates (X,Y,W,H)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1 Confidence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I.E PASCAL VOC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7x7 Grid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2 Bounding Box / Cell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20 Classes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7 * 7 * (2 * 5 + 20) = 7x7*30 tensors per cell =&gt; 1470 predictions per image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4417200" y="2267640"/>
            <a:ext cx="4799520" cy="3217680"/>
          </a:xfrm>
          <a:prstGeom prst="rect">
            <a:avLst/>
          </a:prstGeom>
          <a:ln w="36720">
            <a:noFill/>
          </a:ln>
        </p:spPr>
      </p:pic>
      <p:pic>
        <p:nvPicPr>
          <p:cNvPr id="204" name="" descr=""/>
          <p:cNvPicPr/>
          <p:nvPr/>
        </p:nvPicPr>
        <p:blipFill>
          <a:blip r:embed="rId2"/>
          <a:stretch/>
        </p:blipFill>
        <p:spPr>
          <a:xfrm>
            <a:off x="5486400" y="336600"/>
            <a:ext cx="4208760" cy="1541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14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CustomShape 115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CustomShape 116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CustomShape 117"/>
          <p:cNvSpPr/>
          <p:nvPr/>
        </p:nvSpPr>
        <p:spPr>
          <a:xfrm>
            <a:off x="360000" y="18277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Text Box 20"/>
          <p:cNvSpPr/>
          <p:nvPr/>
        </p:nvSpPr>
        <p:spPr>
          <a:xfrm>
            <a:off x="360000" y="1647720"/>
            <a:ext cx="8314920" cy="45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CustomShape 118"/>
          <p:cNvSpPr/>
          <p:nvPr/>
        </p:nvSpPr>
        <p:spPr>
          <a:xfrm>
            <a:off x="360000" y="18295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Non-Maximum Supression (NMS)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Sort all boxes by confidence score (P(object)×P(class).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Pick the box with the highest score → keep it as the best detection.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Compute IoU between this box and all others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Remove all boxes with IoU above the suppression threshold (e.g., 0.5)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Repeat until all boxes are processed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659880" y="4324680"/>
            <a:ext cx="1625040" cy="1617840"/>
          </a:xfrm>
          <a:prstGeom prst="rect">
            <a:avLst/>
          </a:prstGeom>
          <a:ln w="36720">
            <a:noFill/>
          </a:ln>
        </p:spPr>
      </p:pic>
      <p:pic>
        <p:nvPicPr>
          <p:cNvPr id="212" name="" descr=""/>
          <p:cNvPicPr/>
          <p:nvPr/>
        </p:nvPicPr>
        <p:blipFill>
          <a:blip r:embed="rId2"/>
          <a:stretch/>
        </p:blipFill>
        <p:spPr>
          <a:xfrm>
            <a:off x="7315200" y="2183760"/>
            <a:ext cx="2513520" cy="1472760"/>
          </a:xfrm>
          <a:prstGeom prst="rect">
            <a:avLst/>
          </a:prstGeom>
          <a:ln w="36720">
            <a:noFill/>
          </a:ln>
        </p:spPr>
      </p:pic>
      <p:pic>
        <p:nvPicPr>
          <p:cNvPr id="213" name="" descr=""/>
          <p:cNvPicPr/>
          <p:nvPr/>
        </p:nvPicPr>
        <p:blipFill>
          <a:blip r:embed="rId3"/>
          <a:stretch/>
        </p:blipFill>
        <p:spPr>
          <a:xfrm>
            <a:off x="6392160" y="4355280"/>
            <a:ext cx="2282760" cy="2273040"/>
          </a:xfrm>
          <a:prstGeom prst="rect">
            <a:avLst/>
          </a:prstGeom>
          <a:ln w="36720">
            <a:noFill/>
          </a:ln>
        </p:spPr>
      </p:pic>
      <p:sp>
        <p:nvSpPr>
          <p:cNvPr id="214" name=""/>
          <p:cNvSpPr/>
          <p:nvPr/>
        </p:nvSpPr>
        <p:spPr>
          <a:xfrm flipV="1">
            <a:off x="2971800" y="5234400"/>
            <a:ext cx="3200400" cy="2340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21600" bIns="-216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15" name=""/>
          <p:cNvSpPr/>
          <p:nvPr/>
        </p:nvSpPr>
        <p:spPr>
          <a:xfrm>
            <a:off x="4275000" y="4800600"/>
            <a:ext cx="753120" cy="601560"/>
          </a:xfrm>
          <a:prstGeom prst="rect">
            <a:avLst/>
          </a:pr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NMS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6" name="" descr=""/>
          <p:cNvPicPr/>
          <p:nvPr/>
        </p:nvPicPr>
        <p:blipFill>
          <a:blip r:embed="rId4"/>
          <a:stretch/>
        </p:blipFill>
        <p:spPr>
          <a:xfrm>
            <a:off x="5486400" y="336600"/>
            <a:ext cx="4208760" cy="1541880"/>
          </a:xfrm>
          <a:prstGeom prst="rect">
            <a:avLst/>
          </a:prstGeom>
          <a:ln w="0">
            <a:noFill/>
          </a:ln>
        </p:spPr>
      </p:pic>
      <p:pic>
        <p:nvPicPr>
          <p:cNvPr id="217" name="" descr=""/>
          <p:cNvPicPr/>
          <p:nvPr/>
        </p:nvPicPr>
        <p:blipFill>
          <a:blip r:embed="rId5"/>
          <a:stretch/>
        </p:blipFill>
        <p:spPr>
          <a:xfrm>
            <a:off x="1828800" y="5486400"/>
            <a:ext cx="2259000" cy="144684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26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CustomShape 127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CustomShape 128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CustomShape 129"/>
          <p:cNvSpPr/>
          <p:nvPr/>
        </p:nvSpPr>
        <p:spPr>
          <a:xfrm>
            <a:off x="360000" y="18277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Text Box 22"/>
          <p:cNvSpPr/>
          <p:nvPr/>
        </p:nvSpPr>
        <p:spPr>
          <a:xfrm>
            <a:off x="360000" y="1647720"/>
            <a:ext cx="8314920" cy="45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CustomShape 130"/>
          <p:cNvSpPr/>
          <p:nvPr/>
        </p:nvSpPr>
        <p:spPr>
          <a:xfrm>
            <a:off x="360000" y="18295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Training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Match example to the right cell (ground-truth)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4" name="" descr=""/>
          <p:cNvPicPr/>
          <p:nvPr/>
        </p:nvPicPr>
        <p:blipFill>
          <a:blip r:embed="rId1"/>
          <a:stretch/>
        </p:blipFill>
        <p:spPr>
          <a:xfrm>
            <a:off x="5327280" y="514440"/>
            <a:ext cx="4208760" cy="1541880"/>
          </a:xfrm>
          <a:prstGeom prst="rect">
            <a:avLst/>
          </a:prstGeom>
          <a:ln w="0">
            <a:noFill/>
          </a:ln>
        </p:spPr>
      </p:pic>
      <p:pic>
        <p:nvPicPr>
          <p:cNvPr id="225" name="" descr=""/>
          <p:cNvPicPr/>
          <p:nvPr/>
        </p:nvPicPr>
        <p:blipFill>
          <a:blip r:embed="rId2"/>
          <a:stretch/>
        </p:blipFill>
        <p:spPr>
          <a:xfrm>
            <a:off x="457200" y="3074400"/>
            <a:ext cx="2658960" cy="2639520"/>
          </a:xfrm>
          <a:prstGeom prst="rect">
            <a:avLst/>
          </a:prstGeom>
          <a:ln w="36720">
            <a:noFill/>
          </a:ln>
        </p:spPr>
      </p:pic>
      <p:pic>
        <p:nvPicPr>
          <p:cNvPr id="226" name="" descr=""/>
          <p:cNvPicPr/>
          <p:nvPr/>
        </p:nvPicPr>
        <p:blipFill>
          <a:blip r:embed="rId3"/>
          <a:stretch/>
        </p:blipFill>
        <p:spPr>
          <a:xfrm>
            <a:off x="3501000" y="3043800"/>
            <a:ext cx="2742120" cy="2722320"/>
          </a:xfrm>
          <a:prstGeom prst="rect">
            <a:avLst/>
          </a:prstGeom>
          <a:ln w="36720">
            <a:noFill/>
          </a:ln>
        </p:spPr>
      </p:pic>
      <p:pic>
        <p:nvPicPr>
          <p:cNvPr id="227" name="" descr=""/>
          <p:cNvPicPr/>
          <p:nvPr/>
        </p:nvPicPr>
        <p:blipFill>
          <a:blip r:embed="rId4"/>
          <a:stretch/>
        </p:blipFill>
        <p:spPr>
          <a:xfrm>
            <a:off x="6303240" y="3053160"/>
            <a:ext cx="3229560" cy="266076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32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CustomShape 133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CustomShape 134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CustomShape 135"/>
          <p:cNvSpPr/>
          <p:nvPr/>
        </p:nvSpPr>
        <p:spPr>
          <a:xfrm>
            <a:off x="360000" y="18277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Text Box 23"/>
          <p:cNvSpPr/>
          <p:nvPr/>
        </p:nvSpPr>
        <p:spPr>
          <a:xfrm>
            <a:off x="360000" y="1647720"/>
            <a:ext cx="8314920" cy="45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CustomShape 136"/>
          <p:cNvSpPr/>
          <p:nvPr/>
        </p:nvSpPr>
        <p:spPr>
          <a:xfrm>
            <a:off x="360000" y="18295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Training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Predict Bounding-Boxes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Selects the best fit and increases its confidence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Penalizes all other predictions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4" name="" descr=""/>
          <p:cNvPicPr/>
          <p:nvPr/>
        </p:nvPicPr>
        <p:blipFill>
          <a:blip r:embed="rId1"/>
          <a:stretch/>
        </p:blipFill>
        <p:spPr>
          <a:xfrm>
            <a:off x="5327280" y="514440"/>
            <a:ext cx="4208760" cy="1541880"/>
          </a:xfrm>
          <a:prstGeom prst="rect">
            <a:avLst/>
          </a:prstGeom>
          <a:ln w="0">
            <a:noFill/>
          </a:ln>
        </p:spPr>
      </p:pic>
      <p:pic>
        <p:nvPicPr>
          <p:cNvPr id="235" name="" descr=""/>
          <p:cNvPicPr/>
          <p:nvPr/>
        </p:nvPicPr>
        <p:blipFill>
          <a:blip r:embed="rId2"/>
          <a:stretch/>
        </p:blipFill>
        <p:spPr>
          <a:xfrm>
            <a:off x="4343400" y="3701160"/>
            <a:ext cx="2970720" cy="2927160"/>
          </a:xfrm>
          <a:prstGeom prst="rect">
            <a:avLst/>
          </a:prstGeom>
          <a:ln w="36720">
            <a:noFill/>
          </a:ln>
        </p:spPr>
      </p:pic>
      <p:sp>
        <p:nvSpPr>
          <p:cNvPr id="236" name=""/>
          <p:cNvSpPr/>
          <p:nvPr/>
        </p:nvSpPr>
        <p:spPr>
          <a:xfrm>
            <a:off x="2514600" y="3657600"/>
            <a:ext cx="2286000" cy="160020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37" name=""/>
          <p:cNvSpPr/>
          <p:nvPr/>
        </p:nvSpPr>
        <p:spPr>
          <a:xfrm flipH="1" flipV="1">
            <a:off x="3886200" y="2971800"/>
            <a:ext cx="1600200" cy="1828800"/>
          </a:xfrm>
          <a:prstGeom prst="line">
            <a:avLst/>
          </a:prstGeom>
          <a:ln w="36720">
            <a:solidFill>
              <a:srgbClr val="3faf46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44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CustomShape 145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CustomShape 146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CustomShape 147"/>
          <p:cNvSpPr/>
          <p:nvPr/>
        </p:nvSpPr>
        <p:spPr>
          <a:xfrm>
            <a:off x="360000" y="18277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Text Box 25"/>
          <p:cNvSpPr/>
          <p:nvPr/>
        </p:nvSpPr>
        <p:spPr>
          <a:xfrm>
            <a:off x="360000" y="1647720"/>
            <a:ext cx="8314920" cy="45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CustomShape 148"/>
          <p:cNvSpPr/>
          <p:nvPr/>
        </p:nvSpPr>
        <p:spPr>
          <a:xfrm>
            <a:off x="360000" y="18295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Training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Penalizes when the prediction does not match any class (i.e., background).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4" name="" descr=""/>
          <p:cNvPicPr/>
          <p:nvPr/>
        </p:nvPicPr>
        <p:blipFill>
          <a:blip r:embed="rId1"/>
          <a:stretch/>
        </p:blipFill>
        <p:spPr>
          <a:xfrm>
            <a:off x="5327280" y="514440"/>
            <a:ext cx="4208760" cy="1541880"/>
          </a:xfrm>
          <a:prstGeom prst="rect">
            <a:avLst/>
          </a:prstGeom>
          <a:ln w="0">
            <a:noFill/>
          </a:ln>
        </p:spPr>
      </p:pic>
      <p:pic>
        <p:nvPicPr>
          <p:cNvPr id="245" name="" descr=""/>
          <p:cNvPicPr/>
          <p:nvPr/>
        </p:nvPicPr>
        <p:blipFill>
          <a:blip r:embed="rId2"/>
          <a:stretch/>
        </p:blipFill>
        <p:spPr>
          <a:xfrm>
            <a:off x="1600200" y="3038040"/>
            <a:ext cx="2483640" cy="2447280"/>
          </a:xfrm>
          <a:prstGeom prst="rect">
            <a:avLst/>
          </a:prstGeom>
          <a:ln w="36720">
            <a:noFill/>
          </a:ln>
        </p:spPr>
      </p:pic>
      <p:pic>
        <p:nvPicPr>
          <p:cNvPr id="246" name="" descr=""/>
          <p:cNvPicPr/>
          <p:nvPr/>
        </p:nvPicPr>
        <p:blipFill>
          <a:blip r:embed="rId3"/>
          <a:stretch/>
        </p:blipFill>
        <p:spPr>
          <a:xfrm>
            <a:off x="5220720" y="2971800"/>
            <a:ext cx="2550600" cy="251352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96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CustomShape 97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CustomShape 98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CustomShape 99"/>
          <p:cNvSpPr/>
          <p:nvPr/>
        </p:nvSpPr>
        <p:spPr>
          <a:xfrm>
            <a:off x="360000" y="18277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Text Box 17"/>
          <p:cNvSpPr/>
          <p:nvPr/>
        </p:nvSpPr>
        <p:spPr>
          <a:xfrm>
            <a:off x="360000" y="1647720"/>
            <a:ext cx="8314920" cy="45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2" name="" descr=""/>
          <p:cNvPicPr/>
          <p:nvPr/>
        </p:nvPicPr>
        <p:blipFill>
          <a:blip r:embed="rId1"/>
          <a:stretch/>
        </p:blipFill>
        <p:spPr>
          <a:xfrm>
            <a:off x="5327280" y="514440"/>
            <a:ext cx="4208760" cy="1541880"/>
          </a:xfrm>
          <a:prstGeom prst="rect">
            <a:avLst/>
          </a:prstGeom>
          <a:ln w="0">
            <a:noFill/>
          </a:ln>
        </p:spPr>
      </p:pic>
      <p:pic>
        <p:nvPicPr>
          <p:cNvPr id="253" name="" descr=""/>
          <p:cNvPicPr/>
          <p:nvPr/>
        </p:nvPicPr>
        <p:blipFill>
          <a:blip r:embed="rId2"/>
          <a:stretch/>
        </p:blipFill>
        <p:spPr>
          <a:xfrm>
            <a:off x="685800" y="2400480"/>
            <a:ext cx="8780760" cy="377064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00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CustomShape 138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CustomShape 139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CustomShape 140"/>
          <p:cNvSpPr/>
          <p:nvPr/>
        </p:nvSpPr>
        <p:spPr>
          <a:xfrm>
            <a:off x="360000" y="18277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Text Box 24"/>
          <p:cNvSpPr/>
          <p:nvPr/>
        </p:nvSpPr>
        <p:spPr>
          <a:xfrm>
            <a:off x="360000" y="1647720"/>
            <a:ext cx="8314920" cy="45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9" name="" descr=""/>
          <p:cNvPicPr/>
          <p:nvPr/>
        </p:nvPicPr>
        <p:blipFill>
          <a:blip r:embed="rId1"/>
          <a:stretch/>
        </p:blipFill>
        <p:spPr>
          <a:xfrm>
            <a:off x="5327280" y="514440"/>
            <a:ext cx="4208760" cy="1541880"/>
          </a:xfrm>
          <a:prstGeom prst="rect">
            <a:avLst/>
          </a:prstGeom>
          <a:ln w="0">
            <a:noFill/>
          </a:ln>
        </p:spPr>
      </p:pic>
      <p:pic>
        <p:nvPicPr>
          <p:cNvPr id="260" name="" descr=""/>
          <p:cNvPicPr/>
          <p:nvPr/>
        </p:nvPicPr>
        <p:blipFill>
          <a:blip r:embed="rId2"/>
          <a:stretch/>
        </p:blipFill>
        <p:spPr>
          <a:xfrm>
            <a:off x="730080" y="2094480"/>
            <a:ext cx="8780760" cy="377064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42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CustomShape 143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CustomShape 150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CustomShape 151"/>
          <p:cNvSpPr/>
          <p:nvPr/>
        </p:nvSpPr>
        <p:spPr>
          <a:xfrm>
            <a:off x="360000" y="18277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Text Box 26"/>
          <p:cNvSpPr/>
          <p:nvPr/>
        </p:nvSpPr>
        <p:spPr>
          <a:xfrm>
            <a:off x="360000" y="1647720"/>
            <a:ext cx="8314920" cy="45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6" name="" descr=""/>
          <p:cNvPicPr/>
          <p:nvPr/>
        </p:nvPicPr>
        <p:blipFill>
          <a:blip r:embed="rId1"/>
          <a:stretch/>
        </p:blipFill>
        <p:spPr>
          <a:xfrm>
            <a:off x="5327280" y="514440"/>
            <a:ext cx="4208760" cy="1541880"/>
          </a:xfrm>
          <a:prstGeom prst="rect">
            <a:avLst/>
          </a:prstGeom>
          <a:ln w="0">
            <a:noFill/>
          </a:ln>
        </p:spPr>
      </p:pic>
      <p:pic>
        <p:nvPicPr>
          <p:cNvPr id="267" name="" descr=""/>
          <p:cNvPicPr/>
          <p:nvPr/>
        </p:nvPicPr>
        <p:blipFill>
          <a:blip r:embed="rId2"/>
          <a:stretch/>
        </p:blipFill>
        <p:spPr>
          <a:xfrm>
            <a:off x="501480" y="1827720"/>
            <a:ext cx="6355440" cy="2729160"/>
          </a:xfrm>
          <a:prstGeom prst="rect">
            <a:avLst/>
          </a:prstGeom>
          <a:ln w="36720">
            <a:noFill/>
          </a:ln>
        </p:spPr>
      </p:pic>
      <p:pic>
        <p:nvPicPr>
          <p:cNvPr id="268" name="" descr=""/>
          <p:cNvPicPr/>
          <p:nvPr/>
        </p:nvPicPr>
        <p:blipFill>
          <a:blip r:embed="rId3"/>
          <a:stretch/>
        </p:blipFill>
        <p:spPr>
          <a:xfrm>
            <a:off x="228600" y="4466880"/>
            <a:ext cx="3871440" cy="2033640"/>
          </a:xfrm>
          <a:prstGeom prst="rect">
            <a:avLst/>
          </a:prstGeom>
          <a:ln w="36720">
            <a:noFill/>
          </a:ln>
        </p:spPr>
      </p:pic>
      <p:pic>
        <p:nvPicPr>
          <p:cNvPr id="269" name="" descr=""/>
          <p:cNvPicPr/>
          <p:nvPr/>
        </p:nvPicPr>
        <p:blipFill>
          <a:blip r:embed="rId4"/>
          <a:stretch/>
        </p:blipFill>
        <p:spPr>
          <a:xfrm>
            <a:off x="4572000" y="3429000"/>
            <a:ext cx="5111640" cy="288000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56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CustomShape 157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CustomShape 158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CustomShape 159"/>
          <p:cNvSpPr/>
          <p:nvPr/>
        </p:nvSpPr>
        <p:spPr>
          <a:xfrm>
            <a:off x="360000" y="18277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Text Box 27"/>
          <p:cNvSpPr/>
          <p:nvPr/>
        </p:nvSpPr>
        <p:spPr>
          <a:xfrm>
            <a:off x="360000" y="1647720"/>
            <a:ext cx="8314920" cy="45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CustomShape 160"/>
          <p:cNvSpPr/>
          <p:nvPr/>
        </p:nvSpPr>
        <p:spPr>
          <a:xfrm>
            <a:off x="360000" y="18295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6" name="" descr=""/>
          <p:cNvPicPr/>
          <p:nvPr/>
        </p:nvPicPr>
        <p:blipFill>
          <a:blip r:embed="rId1"/>
          <a:stretch/>
        </p:blipFill>
        <p:spPr>
          <a:xfrm>
            <a:off x="5327280" y="514440"/>
            <a:ext cx="4208760" cy="1541880"/>
          </a:xfrm>
          <a:prstGeom prst="rect">
            <a:avLst/>
          </a:prstGeom>
          <a:ln w="0">
            <a:noFill/>
          </a:ln>
        </p:spPr>
      </p:pic>
      <p:pic>
        <p:nvPicPr>
          <p:cNvPr id="277" name="" descr=""/>
          <p:cNvPicPr/>
          <p:nvPr/>
        </p:nvPicPr>
        <p:blipFill>
          <a:blip r:embed="rId2"/>
          <a:stretch/>
        </p:blipFill>
        <p:spPr>
          <a:xfrm>
            <a:off x="3657600" y="4293360"/>
            <a:ext cx="5580720" cy="2207160"/>
          </a:xfrm>
          <a:prstGeom prst="rect">
            <a:avLst/>
          </a:prstGeom>
          <a:ln w="36720">
            <a:noFill/>
          </a:ln>
        </p:spPr>
      </p:pic>
      <p:pic>
        <p:nvPicPr>
          <p:cNvPr id="278" name="" descr=""/>
          <p:cNvPicPr/>
          <p:nvPr/>
        </p:nvPicPr>
        <p:blipFill>
          <a:blip r:embed="rId3"/>
          <a:stretch/>
        </p:blipFill>
        <p:spPr>
          <a:xfrm>
            <a:off x="590760" y="1647720"/>
            <a:ext cx="6494760" cy="234180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Classification vs Segmentation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CustomShape 2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CustomShape 3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CustomShape 4"/>
          <p:cNvSpPr/>
          <p:nvPr/>
        </p:nvSpPr>
        <p:spPr>
          <a:xfrm>
            <a:off x="360000" y="18277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Text Box 3"/>
          <p:cNvSpPr/>
          <p:nvPr/>
        </p:nvSpPr>
        <p:spPr>
          <a:xfrm>
            <a:off x="360000" y="1647720"/>
            <a:ext cx="8314920" cy="45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795240" y="2340000"/>
            <a:ext cx="8381520" cy="323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222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CustomShape 223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CustomShape 224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CustomShape 225"/>
          <p:cNvSpPr/>
          <p:nvPr/>
        </p:nvSpPr>
        <p:spPr>
          <a:xfrm>
            <a:off x="360000" y="18277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Text Box 38"/>
          <p:cNvSpPr/>
          <p:nvPr/>
        </p:nvSpPr>
        <p:spPr>
          <a:xfrm>
            <a:off x="360000" y="1647720"/>
            <a:ext cx="8314920" cy="45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CustomShape 226"/>
          <p:cNvSpPr/>
          <p:nvPr/>
        </p:nvSpPr>
        <p:spPr>
          <a:xfrm>
            <a:off x="360000" y="18295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mAP measures a detector’s average precision across all classes.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5" name="" descr=""/>
          <p:cNvPicPr/>
          <p:nvPr/>
        </p:nvPicPr>
        <p:blipFill>
          <a:blip r:embed="rId1"/>
          <a:stretch/>
        </p:blipFill>
        <p:spPr>
          <a:xfrm>
            <a:off x="5327280" y="514440"/>
            <a:ext cx="4208760" cy="1541880"/>
          </a:xfrm>
          <a:prstGeom prst="rect">
            <a:avLst/>
          </a:prstGeom>
          <a:ln w="0">
            <a:noFill/>
          </a:ln>
        </p:spPr>
      </p:pic>
      <p:pic>
        <p:nvPicPr>
          <p:cNvPr id="286" name="" descr=""/>
          <p:cNvPicPr/>
          <p:nvPr/>
        </p:nvPicPr>
        <p:blipFill>
          <a:blip r:embed="rId2"/>
          <a:stretch/>
        </p:blipFill>
        <p:spPr>
          <a:xfrm>
            <a:off x="685800" y="2229120"/>
            <a:ext cx="6494760" cy="2341800"/>
          </a:xfrm>
          <a:prstGeom prst="rect">
            <a:avLst/>
          </a:prstGeom>
          <a:ln w="36720">
            <a:noFill/>
          </a:ln>
        </p:spPr>
      </p:pic>
      <p:pic>
        <p:nvPicPr>
          <p:cNvPr id="287" name="" descr=""/>
          <p:cNvPicPr/>
          <p:nvPr/>
        </p:nvPicPr>
        <p:blipFill>
          <a:blip r:embed="rId3"/>
          <a:stretch/>
        </p:blipFill>
        <p:spPr>
          <a:xfrm>
            <a:off x="1600200" y="5257800"/>
            <a:ext cx="1893960" cy="781560"/>
          </a:xfrm>
          <a:prstGeom prst="rect">
            <a:avLst/>
          </a:prstGeom>
          <a:ln w="36720">
            <a:noFill/>
          </a:ln>
        </p:spPr>
      </p:pic>
      <p:pic>
        <p:nvPicPr>
          <p:cNvPr id="288" name="" descr=""/>
          <p:cNvPicPr/>
          <p:nvPr/>
        </p:nvPicPr>
        <p:blipFill>
          <a:blip r:embed="rId4"/>
          <a:stretch/>
        </p:blipFill>
        <p:spPr>
          <a:xfrm>
            <a:off x="4504680" y="4800960"/>
            <a:ext cx="5028120" cy="198864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53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CustomShape 108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CustomShape 109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CustomShape 110"/>
          <p:cNvSpPr/>
          <p:nvPr/>
        </p:nvSpPr>
        <p:spPr>
          <a:xfrm>
            <a:off x="360000" y="18277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Text Box 19"/>
          <p:cNvSpPr/>
          <p:nvPr/>
        </p:nvSpPr>
        <p:spPr>
          <a:xfrm>
            <a:off x="360000" y="1647720"/>
            <a:ext cx="8314920" cy="45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CustomShape 111"/>
          <p:cNvSpPr/>
          <p:nvPr/>
        </p:nvSpPr>
        <p:spPr>
          <a:xfrm>
            <a:off x="360000" y="18295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Let’s Code!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This exercise will utilize Ultralytics (www.ultralytics.com) as the framework.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Single Image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Frame by Frame (Video / Camera)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Check out the GitHub repository, specifically the yolo-ultralytics folder.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5" name="" descr=""/>
          <p:cNvPicPr/>
          <p:nvPr/>
        </p:nvPicPr>
        <p:blipFill>
          <a:blip r:embed="rId1"/>
          <a:stretch/>
        </p:blipFill>
        <p:spPr>
          <a:xfrm>
            <a:off x="5327280" y="514440"/>
            <a:ext cx="4208760" cy="1541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83"/>
          <p:cNvSpPr/>
          <p:nvPr/>
        </p:nvSpPr>
        <p:spPr>
          <a:xfrm>
            <a:off x="360000" y="333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YoLo – Training and Annotation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13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Yolo Training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CustomShape 154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CustomShape 155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CustomShape 162"/>
          <p:cNvSpPr/>
          <p:nvPr/>
        </p:nvSpPr>
        <p:spPr>
          <a:xfrm>
            <a:off x="360000" y="18277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Text Box 28"/>
          <p:cNvSpPr/>
          <p:nvPr/>
        </p:nvSpPr>
        <p:spPr>
          <a:xfrm>
            <a:off x="360000" y="1647720"/>
            <a:ext cx="8314920" cy="45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CustomShape 163"/>
          <p:cNvSpPr/>
          <p:nvPr/>
        </p:nvSpPr>
        <p:spPr>
          <a:xfrm>
            <a:off x="360000" y="18295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Each image must include: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Bounding box coordinates (4 points) and the corresponding class label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Bounding boxes should be relative (normalized), not absolute pixel coordinates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Avaliable annotation tools: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LabelImg (simple and lightweight)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LabelMe (browser-based)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CVAT (advanced, collaborative)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Roboflow Annotate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3" name="" descr=""/>
          <p:cNvPicPr/>
          <p:nvPr/>
        </p:nvPicPr>
        <p:blipFill>
          <a:blip r:embed="rId1"/>
          <a:stretch/>
        </p:blipFill>
        <p:spPr>
          <a:xfrm>
            <a:off x="5327280" y="514440"/>
            <a:ext cx="4208760" cy="1541880"/>
          </a:xfrm>
          <a:prstGeom prst="rect">
            <a:avLst/>
          </a:prstGeom>
          <a:ln w="0">
            <a:noFill/>
          </a:ln>
        </p:spPr>
      </p:pic>
      <p:pic>
        <p:nvPicPr>
          <p:cNvPr id="304" name="" descr=""/>
          <p:cNvPicPr/>
          <p:nvPr/>
        </p:nvPicPr>
        <p:blipFill>
          <a:blip r:embed="rId2"/>
          <a:stretch/>
        </p:blipFill>
        <p:spPr>
          <a:xfrm>
            <a:off x="4707000" y="3444840"/>
            <a:ext cx="5122440" cy="3184200"/>
          </a:xfrm>
          <a:prstGeom prst="rect">
            <a:avLst/>
          </a:prstGeom>
          <a:ln w="54720">
            <a:solidFill>
              <a:srgbClr val="3465a4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65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Yolo Training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CustomShape 166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CustomShape 167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CustomShape 168"/>
          <p:cNvSpPr/>
          <p:nvPr/>
        </p:nvSpPr>
        <p:spPr>
          <a:xfrm>
            <a:off x="360000" y="18277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Text Box 29"/>
          <p:cNvSpPr/>
          <p:nvPr/>
        </p:nvSpPr>
        <p:spPr>
          <a:xfrm>
            <a:off x="360000" y="1647720"/>
            <a:ext cx="8314920" cy="45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CustomShape 169"/>
          <p:cNvSpPr/>
          <p:nvPr/>
        </p:nvSpPr>
        <p:spPr>
          <a:xfrm>
            <a:off x="360000" y="18295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1" name="" descr=""/>
          <p:cNvPicPr/>
          <p:nvPr/>
        </p:nvPicPr>
        <p:blipFill>
          <a:blip r:embed="rId1"/>
          <a:stretch/>
        </p:blipFill>
        <p:spPr>
          <a:xfrm>
            <a:off x="5327280" y="514440"/>
            <a:ext cx="4208760" cy="1541880"/>
          </a:xfrm>
          <a:prstGeom prst="rect">
            <a:avLst/>
          </a:prstGeom>
          <a:ln w="0">
            <a:noFill/>
          </a:ln>
        </p:spPr>
      </p:pic>
      <p:pic>
        <p:nvPicPr>
          <p:cNvPr id="312" name="" descr=""/>
          <p:cNvPicPr/>
          <p:nvPr/>
        </p:nvPicPr>
        <p:blipFill>
          <a:blip r:embed="rId2"/>
          <a:stretch/>
        </p:blipFill>
        <p:spPr>
          <a:xfrm>
            <a:off x="360000" y="1600200"/>
            <a:ext cx="3754440" cy="5006520"/>
          </a:xfrm>
          <a:prstGeom prst="rect">
            <a:avLst/>
          </a:prstGeom>
          <a:ln w="54720">
            <a:solidFill>
              <a:srgbClr val="3465a4"/>
            </a:solidFill>
            <a:round/>
          </a:ln>
        </p:spPr>
      </p:pic>
      <p:sp>
        <p:nvSpPr>
          <p:cNvPr id="313" name=""/>
          <p:cNvSpPr/>
          <p:nvPr/>
        </p:nvSpPr>
        <p:spPr>
          <a:xfrm>
            <a:off x="4769280" y="3054960"/>
            <a:ext cx="4374360" cy="602280"/>
          </a:xfrm>
          <a:prstGeom prst="rect">
            <a:avLst/>
          </a:pr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5 0.360417 0.459375 0.229167 0.165625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6 0.575000 0.543750 0.216667 0.162500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"/>
          <p:cNvSpPr/>
          <p:nvPr/>
        </p:nvSpPr>
        <p:spPr>
          <a:xfrm>
            <a:off x="1215000" y="3429000"/>
            <a:ext cx="914040" cy="914040"/>
          </a:xfrm>
          <a:prstGeom prst="rect">
            <a:avLst/>
          </a:prstGeom>
          <a:noFill/>
          <a:ln w="36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15" name=""/>
          <p:cNvSpPr/>
          <p:nvPr/>
        </p:nvSpPr>
        <p:spPr>
          <a:xfrm>
            <a:off x="2052720" y="3889440"/>
            <a:ext cx="918720" cy="910800"/>
          </a:xfrm>
          <a:prstGeom prst="rect">
            <a:avLst/>
          </a:prstGeom>
          <a:noFill/>
          <a:ln w="36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16" name="" descr=""/>
          <p:cNvPicPr/>
          <p:nvPr/>
        </p:nvPicPr>
        <p:blipFill>
          <a:blip r:embed="rId3"/>
          <a:stretch/>
        </p:blipFill>
        <p:spPr>
          <a:xfrm>
            <a:off x="5743800" y="4003920"/>
            <a:ext cx="1571040" cy="2189880"/>
          </a:xfrm>
          <a:prstGeom prst="rect">
            <a:avLst/>
          </a:prstGeom>
          <a:ln w="54720">
            <a:solidFill>
              <a:srgbClr val="3465a4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71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Yolo Training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CustomShape 172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CustomShape 173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CustomShape 174"/>
          <p:cNvSpPr/>
          <p:nvPr/>
        </p:nvSpPr>
        <p:spPr>
          <a:xfrm>
            <a:off x="360000" y="18277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Text Box 30"/>
          <p:cNvSpPr/>
          <p:nvPr/>
        </p:nvSpPr>
        <p:spPr>
          <a:xfrm>
            <a:off x="360000" y="1647720"/>
            <a:ext cx="8314920" cy="45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CustomShape 175"/>
          <p:cNvSpPr/>
          <p:nvPr/>
        </p:nvSpPr>
        <p:spPr>
          <a:xfrm>
            <a:off x="360000" y="18295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3" name="" descr=""/>
          <p:cNvPicPr/>
          <p:nvPr/>
        </p:nvPicPr>
        <p:blipFill>
          <a:blip r:embed="rId1"/>
          <a:stretch/>
        </p:blipFill>
        <p:spPr>
          <a:xfrm>
            <a:off x="5327280" y="514440"/>
            <a:ext cx="4208760" cy="1541880"/>
          </a:xfrm>
          <a:prstGeom prst="rect">
            <a:avLst/>
          </a:prstGeom>
          <a:ln w="0">
            <a:noFill/>
          </a:ln>
        </p:spPr>
      </p:pic>
      <p:pic>
        <p:nvPicPr>
          <p:cNvPr id="324" name="" descr=""/>
          <p:cNvPicPr/>
          <p:nvPr/>
        </p:nvPicPr>
        <p:blipFill>
          <a:blip r:embed="rId2"/>
          <a:stretch/>
        </p:blipFill>
        <p:spPr>
          <a:xfrm>
            <a:off x="360000" y="1600200"/>
            <a:ext cx="3754440" cy="5006520"/>
          </a:xfrm>
          <a:prstGeom prst="rect">
            <a:avLst/>
          </a:prstGeom>
          <a:ln w="54720">
            <a:solidFill>
              <a:srgbClr val="3465a4"/>
            </a:solidFill>
            <a:round/>
          </a:ln>
        </p:spPr>
      </p:pic>
      <p:sp>
        <p:nvSpPr>
          <p:cNvPr id="325" name=""/>
          <p:cNvSpPr/>
          <p:nvPr/>
        </p:nvSpPr>
        <p:spPr>
          <a:xfrm>
            <a:off x="4769280" y="3054960"/>
            <a:ext cx="4374360" cy="602280"/>
          </a:xfrm>
          <a:prstGeom prst="rect">
            <a:avLst/>
          </a:pr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5 0.360417 0.459375 0.229167 0.165625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6 0.575000 0.543750 0.216667 0.162500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"/>
          <p:cNvSpPr/>
          <p:nvPr/>
        </p:nvSpPr>
        <p:spPr>
          <a:xfrm>
            <a:off x="1215000" y="3429000"/>
            <a:ext cx="914040" cy="914040"/>
          </a:xfrm>
          <a:prstGeom prst="rect">
            <a:avLst/>
          </a:prstGeom>
          <a:noFill/>
          <a:ln w="36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27" name=""/>
          <p:cNvSpPr/>
          <p:nvPr/>
        </p:nvSpPr>
        <p:spPr>
          <a:xfrm>
            <a:off x="2052720" y="3889440"/>
            <a:ext cx="918720" cy="910800"/>
          </a:xfrm>
          <a:prstGeom prst="rect">
            <a:avLst/>
          </a:prstGeom>
          <a:noFill/>
          <a:ln w="36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28" name="" descr=""/>
          <p:cNvPicPr/>
          <p:nvPr/>
        </p:nvPicPr>
        <p:blipFill>
          <a:blip r:embed="rId3"/>
          <a:stretch/>
        </p:blipFill>
        <p:spPr>
          <a:xfrm>
            <a:off x="5743800" y="4003920"/>
            <a:ext cx="1571040" cy="2189880"/>
          </a:xfrm>
          <a:prstGeom prst="rect">
            <a:avLst/>
          </a:prstGeom>
          <a:ln w="54720">
            <a:solidFill>
              <a:srgbClr val="3465a4"/>
            </a:solidFill>
            <a:round/>
          </a:ln>
        </p:spPr>
      </p:pic>
      <p:sp>
        <p:nvSpPr>
          <p:cNvPr id="329" name=""/>
          <p:cNvSpPr/>
          <p:nvPr/>
        </p:nvSpPr>
        <p:spPr>
          <a:xfrm>
            <a:off x="1064520" y="3200400"/>
            <a:ext cx="306720" cy="346320"/>
          </a:xfrm>
          <a:prstGeom prst="rect">
            <a:avLst/>
          </a:pr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5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"/>
          <p:cNvSpPr/>
          <p:nvPr/>
        </p:nvSpPr>
        <p:spPr>
          <a:xfrm>
            <a:off x="2664720" y="3657600"/>
            <a:ext cx="306720" cy="601920"/>
          </a:xfrm>
          <a:prstGeom prst="rect">
            <a:avLst/>
          </a:pr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6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77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Yolo Training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CustomShape 178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CustomShape 179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CustomShape 180"/>
          <p:cNvSpPr/>
          <p:nvPr/>
        </p:nvSpPr>
        <p:spPr>
          <a:xfrm>
            <a:off x="360000" y="18277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Text Box 31"/>
          <p:cNvSpPr/>
          <p:nvPr/>
        </p:nvSpPr>
        <p:spPr>
          <a:xfrm>
            <a:off x="360000" y="1647720"/>
            <a:ext cx="8314920" cy="45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CustomShape 181"/>
          <p:cNvSpPr/>
          <p:nvPr/>
        </p:nvSpPr>
        <p:spPr>
          <a:xfrm>
            <a:off x="360000" y="18295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7" name="" descr=""/>
          <p:cNvPicPr/>
          <p:nvPr/>
        </p:nvPicPr>
        <p:blipFill>
          <a:blip r:embed="rId1"/>
          <a:stretch/>
        </p:blipFill>
        <p:spPr>
          <a:xfrm>
            <a:off x="5327280" y="514440"/>
            <a:ext cx="4208760" cy="1541880"/>
          </a:xfrm>
          <a:prstGeom prst="rect">
            <a:avLst/>
          </a:prstGeom>
          <a:ln w="0">
            <a:noFill/>
          </a:ln>
        </p:spPr>
      </p:pic>
      <p:pic>
        <p:nvPicPr>
          <p:cNvPr id="338" name="" descr=""/>
          <p:cNvPicPr/>
          <p:nvPr/>
        </p:nvPicPr>
        <p:blipFill>
          <a:blip r:embed="rId2"/>
          <a:stretch/>
        </p:blipFill>
        <p:spPr>
          <a:xfrm>
            <a:off x="360000" y="1600200"/>
            <a:ext cx="3754440" cy="5006520"/>
          </a:xfrm>
          <a:prstGeom prst="rect">
            <a:avLst/>
          </a:prstGeom>
          <a:ln w="54720">
            <a:solidFill>
              <a:srgbClr val="3465a4"/>
            </a:solidFill>
            <a:round/>
          </a:ln>
        </p:spPr>
      </p:pic>
      <p:sp>
        <p:nvSpPr>
          <p:cNvPr id="339" name=""/>
          <p:cNvSpPr/>
          <p:nvPr/>
        </p:nvSpPr>
        <p:spPr>
          <a:xfrm>
            <a:off x="1215000" y="3429000"/>
            <a:ext cx="914040" cy="914040"/>
          </a:xfrm>
          <a:prstGeom prst="rect">
            <a:avLst/>
          </a:prstGeom>
          <a:noFill/>
          <a:ln w="36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40" name=""/>
          <p:cNvSpPr/>
          <p:nvPr/>
        </p:nvSpPr>
        <p:spPr>
          <a:xfrm>
            <a:off x="2052720" y="3889440"/>
            <a:ext cx="918720" cy="910800"/>
          </a:xfrm>
          <a:prstGeom prst="rect">
            <a:avLst/>
          </a:prstGeom>
          <a:noFill/>
          <a:ln w="36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41" name=""/>
          <p:cNvSpPr/>
          <p:nvPr/>
        </p:nvSpPr>
        <p:spPr>
          <a:xfrm>
            <a:off x="1064520" y="3200400"/>
            <a:ext cx="306720" cy="346320"/>
          </a:xfrm>
          <a:prstGeom prst="rect">
            <a:avLst/>
          </a:pr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5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"/>
          <p:cNvSpPr/>
          <p:nvPr/>
        </p:nvSpPr>
        <p:spPr>
          <a:xfrm>
            <a:off x="2664720" y="3657600"/>
            <a:ext cx="306720" cy="601920"/>
          </a:xfrm>
          <a:prstGeom prst="rect">
            <a:avLst/>
          </a:pr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6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3" name="" descr=""/>
          <p:cNvPicPr/>
          <p:nvPr/>
        </p:nvPicPr>
        <p:blipFill>
          <a:blip r:embed="rId3"/>
          <a:stretch/>
        </p:blipFill>
        <p:spPr>
          <a:xfrm>
            <a:off x="4395960" y="2286000"/>
            <a:ext cx="2918880" cy="3200040"/>
          </a:xfrm>
          <a:prstGeom prst="rect">
            <a:avLst/>
          </a:prstGeom>
          <a:ln w="54720">
            <a:solidFill>
              <a:srgbClr val="3465a4"/>
            </a:solidFill>
            <a:round/>
          </a:ln>
        </p:spPr>
      </p:pic>
      <p:pic>
        <p:nvPicPr>
          <p:cNvPr id="344" name="" descr=""/>
          <p:cNvPicPr/>
          <p:nvPr/>
        </p:nvPicPr>
        <p:blipFill>
          <a:blip r:embed="rId4"/>
          <a:stretch/>
        </p:blipFill>
        <p:spPr>
          <a:xfrm>
            <a:off x="7896600" y="2286000"/>
            <a:ext cx="1704240" cy="3018600"/>
          </a:xfrm>
          <a:prstGeom prst="rect">
            <a:avLst/>
          </a:prstGeom>
          <a:ln w="54720">
            <a:solidFill>
              <a:srgbClr val="3465a4"/>
            </a:solidFill>
            <a:round/>
          </a:ln>
        </p:spPr>
      </p:pic>
      <p:sp>
        <p:nvSpPr>
          <p:cNvPr id="345" name=""/>
          <p:cNvSpPr/>
          <p:nvPr/>
        </p:nvSpPr>
        <p:spPr>
          <a:xfrm>
            <a:off x="6400800" y="5802480"/>
            <a:ext cx="1207440" cy="369360"/>
          </a:xfrm>
          <a:prstGeom prst="rect">
            <a:avLst/>
          </a:pr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Let’s Code!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stomShape 8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Classification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CustomShape 9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CustomShape 10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CustomShape 11"/>
          <p:cNvSpPr/>
          <p:nvPr/>
        </p:nvSpPr>
        <p:spPr>
          <a:xfrm>
            <a:off x="360000" y="18277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Text Box 2"/>
          <p:cNvSpPr/>
          <p:nvPr/>
        </p:nvSpPr>
        <p:spPr>
          <a:xfrm>
            <a:off x="360000" y="1647720"/>
            <a:ext cx="8314920" cy="45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1260000" y="2707560"/>
            <a:ext cx="8096760" cy="3049200"/>
          </a:xfrm>
          <a:prstGeom prst="rect">
            <a:avLst/>
          </a:prstGeom>
          <a:ln w="0">
            <a:noFill/>
          </a:ln>
        </p:spPr>
      </p:pic>
      <p:pic>
        <p:nvPicPr>
          <p:cNvPr id="59" name="" descr=""/>
          <p:cNvPicPr/>
          <p:nvPr/>
        </p:nvPicPr>
        <p:blipFill>
          <a:blip r:embed="rId2"/>
          <a:stretch/>
        </p:blipFill>
        <p:spPr>
          <a:xfrm>
            <a:off x="7380000" y="825480"/>
            <a:ext cx="2332440" cy="899280"/>
          </a:xfrm>
          <a:prstGeom prst="rect">
            <a:avLst/>
          </a:prstGeom>
          <a:ln w="0">
            <a:noFill/>
          </a:ln>
        </p:spPr>
      </p:pic>
      <p:sp>
        <p:nvSpPr>
          <p:cNvPr id="60" name=""/>
          <p:cNvSpPr/>
          <p:nvPr/>
        </p:nvSpPr>
        <p:spPr>
          <a:xfrm>
            <a:off x="7380000" y="825480"/>
            <a:ext cx="792720" cy="89928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ustomShape 78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CustomShape 79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CustomShape 80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CustomShape 81"/>
          <p:cNvSpPr/>
          <p:nvPr/>
        </p:nvSpPr>
        <p:spPr>
          <a:xfrm>
            <a:off x="360000" y="18277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Text Box 14"/>
          <p:cNvSpPr/>
          <p:nvPr/>
        </p:nvSpPr>
        <p:spPr>
          <a:xfrm>
            <a:off x="360000" y="1647720"/>
            <a:ext cx="8314920" cy="45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795240" y="2340000"/>
            <a:ext cx="8381520" cy="3236760"/>
          </a:xfrm>
          <a:prstGeom prst="rect">
            <a:avLst/>
          </a:prstGeom>
          <a:ln w="0">
            <a:noFill/>
          </a:ln>
        </p:spPr>
      </p:pic>
      <p:sp>
        <p:nvSpPr>
          <p:cNvPr id="67" name=""/>
          <p:cNvSpPr/>
          <p:nvPr/>
        </p:nvSpPr>
        <p:spPr>
          <a:xfrm>
            <a:off x="3420000" y="2340000"/>
            <a:ext cx="2871720" cy="322812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CustomShape 6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CustomShape 7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CustomShape 12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CustomShape 13"/>
          <p:cNvSpPr/>
          <p:nvPr/>
        </p:nvSpPr>
        <p:spPr>
          <a:xfrm>
            <a:off x="360000" y="18277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Text Box 1"/>
          <p:cNvSpPr/>
          <p:nvPr/>
        </p:nvSpPr>
        <p:spPr>
          <a:xfrm>
            <a:off x="360000" y="1647720"/>
            <a:ext cx="8314920" cy="45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1"/>
          <a:srcRect l="0" t="15841" r="0" b="0"/>
          <a:stretch/>
        </p:blipFill>
        <p:spPr>
          <a:xfrm>
            <a:off x="2686320" y="2411280"/>
            <a:ext cx="5410440" cy="4089240"/>
          </a:xfrm>
          <a:prstGeom prst="rect">
            <a:avLst/>
          </a:prstGeom>
          <a:ln w="0">
            <a:noFill/>
          </a:ln>
        </p:spPr>
      </p:pic>
      <p:pic>
        <p:nvPicPr>
          <p:cNvPr id="74" name="" descr=""/>
          <p:cNvPicPr/>
          <p:nvPr/>
        </p:nvPicPr>
        <p:blipFill>
          <a:blip r:embed="rId2"/>
          <a:stretch/>
        </p:blipFill>
        <p:spPr>
          <a:xfrm>
            <a:off x="7380000" y="825480"/>
            <a:ext cx="2332440" cy="899280"/>
          </a:xfrm>
          <a:prstGeom prst="rect">
            <a:avLst/>
          </a:prstGeom>
          <a:ln w="0">
            <a:noFill/>
          </a:ln>
        </p:spPr>
      </p:pic>
      <p:sp>
        <p:nvSpPr>
          <p:cNvPr id="75" name=""/>
          <p:cNvSpPr/>
          <p:nvPr/>
        </p:nvSpPr>
        <p:spPr>
          <a:xfrm>
            <a:off x="8096040" y="825480"/>
            <a:ext cx="792720" cy="89928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20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RCNN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CustomShape 21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CustomShape 22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CustomShape 23"/>
          <p:cNvSpPr/>
          <p:nvPr/>
        </p:nvSpPr>
        <p:spPr>
          <a:xfrm>
            <a:off x="360000" y="18277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Text Box 5"/>
          <p:cNvSpPr/>
          <p:nvPr/>
        </p:nvSpPr>
        <p:spPr>
          <a:xfrm>
            <a:off x="360000" y="1647720"/>
            <a:ext cx="8314920" cy="45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7380000" y="825480"/>
            <a:ext cx="2332440" cy="899280"/>
          </a:xfrm>
          <a:prstGeom prst="rect">
            <a:avLst/>
          </a:prstGeom>
          <a:ln w="0">
            <a:noFill/>
          </a:ln>
        </p:spPr>
      </p:pic>
      <p:sp>
        <p:nvSpPr>
          <p:cNvPr id="82" name=""/>
          <p:cNvSpPr/>
          <p:nvPr/>
        </p:nvSpPr>
        <p:spPr>
          <a:xfrm>
            <a:off x="8096040" y="825480"/>
            <a:ext cx="792720" cy="89928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3" name="CustomShape 15"/>
          <p:cNvSpPr/>
          <p:nvPr/>
        </p:nvSpPr>
        <p:spPr>
          <a:xfrm>
            <a:off x="360000" y="1836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Region Based Convolutional Neural Network (2014) - Ross Girshick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Selective Search Algorithm (Region Proposal)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CNN (Classification)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2"/>
          <a:stretch/>
        </p:blipFill>
        <p:spPr>
          <a:xfrm>
            <a:off x="1620000" y="3600000"/>
            <a:ext cx="7196760" cy="251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33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RCNN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CustomShape 34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CustomShape 35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CustomShape 36"/>
          <p:cNvSpPr/>
          <p:nvPr/>
        </p:nvSpPr>
        <p:spPr>
          <a:xfrm>
            <a:off x="360000" y="18277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Text Box 7"/>
          <p:cNvSpPr/>
          <p:nvPr/>
        </p:nvSpPr>
        <p:spPr>
          <a:xfrm>
            <a:off x="360000" y="1647720"/>
            <a:ext cx="8314920" cy="45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7380000" y="825480"/>
            <a:ext cx="2332440" cy="899280"/>
          </a:xfrm>
          <a:prstGeom prst="rect">
            <a:avLst/>
          </a:prstGeom>
          <a:ln w="0">
            <a:noFill/>
          </a:ln>
        </p:spPr>
      </p:pic>
      <p:sp>
        <p:nvSpPr>
          <p:cNvPr id="91" name=""/>
          <p:cNvSpPr/>
          <p:nvPr/>
        </p:nvSpPr>
        <p:spPr>
          <a:xfrm>
            <a:off x="8096040" y="825480"/>
            <a:ext cx="792720" cy="89928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2" name="CustomShape 37"/>
          <p:cNvSpPr/>
          <p:nvPr/>
        </p:nvSpPr>
        <p:spPr>
          <a:xfrm>
            <a:off x="360000" y="1836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Selective Search Algorithm (Region Proposal)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2"/>
          <a:stretch/>
        </p:blipFill>
        <p:spPr>
          <a:xfrm>
            <a:off x="1080000" y="2510280"/>
            <a:ext cx="7817040" cy="3606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6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RCNN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CustomShape 17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CustomShape 18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CustomShape 19"/>
          <p:cNvSpPr/>
          <p:nvPr/>
        </p:nvSpPr>
        <p:spPr>
          <a:xfrm>
            <a:off x="360000" y="18277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Text Box 4"/>
          <p:cNvSpPr/>
          <p:nvPr/>
        </p:nvSpPr>
        <p:spPr>
          <a:xfrm>
            <a:off x="360000" y="1647720"/>
            <a:ext cx="8314920" cy="45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6475680" y="1087920"/>
            <a:ext cx="3236760" cy="1248840"/>
          </a:xfrm>
          <a:prstGeom prst="rect">
            <a:avLst/>
          </a:prstGeom>
          <a:ln w="0">
            <a:noFill/>
          </a:ln>
        </p:spPr>
      </p:pic>
      <p:sp>
        <p:nvSpPr>
          <p:cNvPr id="100" name=""/>
          <p:cNvSpPr/>
          <p:nvPr/>
        </p:nvSpPr>
        <p:spPr>
          <a:xfrm>
            <a:off x="7560000" y="1087920"/>
            <a:ext cx="972720" cy="124884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2"/>
          <a:srcRect l="1367" t="7139" r="4494" b="9160"/>
          <a:stretch/>
        </p:blipFill>
        <p:spPr>
          <a:xfrm>
            <a:off x="1800000" y="3216960"/>
            <a:ext cx="7243200" cy="3619800"/>
          </a:xfrm>
          <a:prstGeom prst="rect">
            <a:avLst/>
          </a:prstGeom>
          <a:ln w="0">
            <a:noFill/>
          </a:ln>
        </p:spPr>
      </p:pic>
      <p:sp>
        <p:nvSpPr>
          <p:cNvPr id="102" name="CustomShape 25"/>
          <p:cNvSpPr/>
          <p:nvPr/>
        </p:nvSpPr>
        <p:spPr>
          <a:xfrm>
            <a:off x="360000" y="18295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R-CNN: Selective Search-&gt;CNN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Fast: End-to-end (Sel. Search-&gt;ROI Pooling→FC)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Faster: Region Proposal Network (RPN)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6687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2021-04-28T18:38:02Z</dcterms:created>
  <dc:creator/>
  <dc:description/>
  <dc:language>en-US</dc:language>
  <cp:lastModifiedBy/>
  <cp:lastPrinted>2025-10-06T21:19:36Z</cp:lastPrinted>
  <dcterms:modified xsi:type="dcterms:W3CDTF">2025-10-14T18:23:12Z</dcterms:modified>
  <cp:revision>171</cp:revision>
  <dc:subject/>
  <dc:title>Alizarin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0</vt:r8>
  </property>
  <property fmtid="{D5CDD505-2E9C-101B-9397-08002B2CF9AE}" pid="3" name="HyperlinksChanged">
    <vt:bool>0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0</vt:bool>
  </property>
  <property fmtid="{D5CDD505-2E9C-101B-9397-08002B2CF9AE}" pid="6" name="MMClips">
    <vt:r8>0</vt:r8>
  </property>
  <property fmtid="{D5CDD505-2E9C-101B-9397-08002B2CF9AE}" pid="7" name="Notes">
    <vt:r8>14</vt:r8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r8>14</vt:r8>
  </property>
</Properties>
</file>